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505" r:id="rId2"/>
    <p:sldId id="435" r:id="rId3"/>
    <p:sldId id="506" r:id="rId4"/>
    <p:sldId id="436" r:id="rId5"/>
    <p:sldId id="437" r:id="rId6"/>
    <p:sldId id="438" r:id="rId7"/>
    <p:sldId id="440" r:id="rId8"/>
    <p:sldId id="439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32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2"/>
    <a:srgbClr val="E40524"/>
    <a:srgbClr val="34495E"/>
    <a:srgbClr val="D6B580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45" d="100"/>
          <a:sy n="45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EC9C6-1CE4-4880-838A-FB85AC35DCB4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3D7D-4DD0-4519-9573-665089B66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13414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763000" cy="4800600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buClrTx/>
              <a:buFont typeface="Wingdings" panose="05000000000000000000" pitchFamily="2" charset="2"/>
              <a:buChar char="§"/>
              <a:defRPr sz="24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14000"/>
              </a:lnSpc>
              <a:buClrTx/>
              <a:buFont typeface="Arial" panose="020B0604020202020204" pitchFamily="34" charset="0"/>
              <a:buChar char="•"/>
              <a:defRPr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14000"/>
              </a:lnSpc>
              <a:buClrTx/>
              <a:defRPr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500" y="14478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1800" b="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3D Transformation &amp; Viewing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47478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8080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5334000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buClrTx/>
              <a:buFont typeface="Wingdings" panose="05000000000000000000" pitchFamily="2" charset="2"/>
              <a:buChar char="§"/>
              <a:defRPr sz="24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14000"/>
              </a:lnSpc>
              <a:buClrTx/>
              <a:buFont typeface="Arial" panose="020B0604020202020204" pitchFamily="34" charset="0"/>
              <a:buChar char="•"/>
              <a:defRPr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14000"/>
              </a:lnSpc>
              <a:buClrTx/>
              <a:defRPr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500" y="9144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8080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0500" y="9144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1800" b="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3D Transformation &amp; Viewing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5559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1800" b="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3D Transformation &amp; Viewing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4" b="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4748" y="986564"/>
            <a:ext cx="9158748" cy="4884873"/>
            <a:chOff x="-14748" y="986564"/>
            <a:chExt cx="9158748" cy="4884873"/>
          </a:xfrm>
        </p:grpSpPr>
        <p:sp>
          <p:nvSpPr>
            <p:cNvPr id="21" name="TextBox 20"/>
            <p:cNvSpPr txBox="1"/>
            <p:nvPr/>
          </p:nvSpPr>
          <p:spPr>
            <a:xfrm>
              <a:off x="177782" y="4812105"/>
              <a:ext cx="3280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Asst. Prof. Abdulle Hassan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915" y="5225106"/>
              <a:ext cx="3406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</a:t>
              </a:r>
              <a:r>
                <a:rPr lang="en-US" dirty="0" smtClean="0"/>
                <a:t>0618370005</a:t>
              </a:r>
              <a:endParaRPr lang="en-US" dirty="0"/>
            </a:p>
            <a:p>
              <a:r>
                <a:rPr lang="en-US" dirty="0"/>
                <a:t>     </a:t>
              </a:r>
              <a:r>
                <a:rPr lang="en-US" dirty="0" smtClean="0"/>
                <a:t>cigaleh@simad.edu.so</a:t>
              </a:r>
              <a:endParaRPr lang="en-US" dirty="0"/>
            </a:p>
          </p:txBody>
        </p:sp>
        <p:grpSp>
          <p:nvGrpSpPr>
            <p:cNvPr id="24" name="Shape 411"/>
            <p:cNvGrpSpPr/>
            <p:nvPr/>
          </p:nvGrpSpPr>
          <p:grpSpPr>
            <a:xfrm>
              <a:off x="272251" y="5632170"/>
              <a:ext cx="216000" cy="144000"/>
              <a:chOff x="564675" y="1700625"/>
              <a:chExt cx="465200" cy="314200"/>
            </a:xfrm>
            <a:solidFill>
              <a:schemeClr val="accent2"/>
            </a:solidFill>
          </p:grpSpPr>
          <p:sp>
            <p:nvSpPr>
              <p:cNvPr id="53" name="Shape 412"/>
              <p:cNvSpPr/>
              <p:nvPr/>
            </p:nvSpPr>
            <p:spPr>
              <a:xfrm>
                <a:off x="564675" y="1700625"/>
                <a:ext cx="465200" cy="29250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1170" fill="none" extrusionOk="0">
                    <a:moveTo>
                      <a:pt x="18608" y="1170"/>
                    </a:moveTo>
                    <a:lnTo>
                      <a:pt x="18608" y="488"/>
                    </a:lnTo>
                    <a:lnTo>
                      <a:pt x="18608" y="488"/>
                    </a:lnTo>
                    <a:lnTo>
                      <a:pt x="18608" y="390"/>
                    </a:lnTo>
                    <a:lnTo>
                      <a:pt x="18559" y="293"/>
                    </a:lnTo>
                    <a:lnTo>
                      <a:pt x="18535" y="220"/>
                    </a:lnTo>
                    <a:lnTo>
                      <a:pt x="18462" y="147"/>
                    </a:lnTo>
                    <a:lnTo>
                      <a:pt x="18389" y="74"/>
                    </a:lnTo>
                    <a:lnTo>
                      <a:pt x="18316" y="49"/>
                    </a:lnTo>
                    <a:lnTo>
                      <a:pt x="18218" y="1"/>
                    </a:lnTo>
                    <a:lnTo>
                      <a:pt x="18121" y="1"/>
                    </a:lnTo>
                    <a:lnTo>
                      <a:pt x="488" y="1"/>
                    </a:lnTo>
                    <a:lnTo>
                      <a:pt x="488" y="1"/>
                    </a:lnTo>
                    <a:lnTo>
                      <a:pt x="390" y="1"/>
                    </a:lnTo>
                    <a:lnTo>
                      <a:pt x="293" y="49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0"/>
                    </a:lnTo>
                    <a:lnTo>
                      <a:pt x="1" y="488"/>
                    </a:lnTo>
                    <a:lnTo>
                      <a:pt x="1" y="1170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  <p:sp>
            <p:nvSpPr>
              <p:cNvPr id="54" name="Shape 413"/>
              <p:cNvSpPr/>
              <p:nvPr/>
            </p:nvSpPr>
            <p:spPr>
              <a:xfrm>
                <a:off x="564675" y="1732300"/>
                <a:ext cx="465200" cy="272175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10887" fill="none" extrusionOk="0">
                    <a:moveTo>
                      <a:pt x="13493" y="7209"/>
                    </a:moveTo>
                    <a:lnTo>
                      <a:pt x="18608" y="10887"/>
                    </a:lnTo>
                    <a:lnTo>
                      <a:pt x="18608" y="10887"/>
                    </a:lnTo>
                    <a:lnTo>
                      <a:pt x="18608" y="10814"/>
                    </a:lnTo>
                    <a:lnTo>
                      <a:pt x="18608" y="0"/>
                    </a:lnTo>
                    <a:lnTo>
                      <a:pt x="9450" y="6625"/>
                    </a:lnTo>
                    <a:lnTo>
                      <a:pt x="9450" y="6625"/>
                    </a:lnTo>
                    <a:lnTo>
                      <a:pt x="9377" y="6673"/>
                    </a:lnTo>
                    <a:lnTo>
                      <a:pt x="9304" y="6673"/>
                    </a:lnTo>
                    <a:lnTo>
                      <a:pt x="9304" y="6673"/>
                    </a:lnTo>
                    <a:lnTo>
                      <a:pt x="9231" y="6673"/>
                    </a:lnTo>
                    <a:lnTo>
                      <a:pt x="9158" y="6625"/>
                    </a:lnTo>
                    <a:lnTo>
                      <a:pt x="1" y="0"/>
                    </a:lnTo>
                    <a:lnTo>
                      <a:pt x="1" y="10814"/>
                    </a:lnTo>
                    <a:lnTo>
                      <a:pt x="1" y="10814"/>
                    </a:lnTo>
                    <a:lnTo>
                      <a:pt x="1" y="10887"/>
                    </a:lnTo>
                    <a:lnTo>
                      <a:pt x="5115" y="7209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  <p:sp>
            <p:nvSpPr>
              <p:cNvPr id="55" name="Shape 414"/>
              <p:cNvSpPr/>
              <p:nvPr/>
            </p:nvSpPr>
            <p:spPr>
              <a:xfrm>
                <a:off x="572600" y="2014200"/>
                <a:ext cx="449375" cy="6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2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8" y="25"/>
                    </a:lnTo>
                    <a:lnTo>
                      <a:pt x="171" y="25"/>
                    </a:lnTo>
                    <a:lnTo>
                      <a:pt x="17804" y="25"/>
                    </a:lnTo>
                    <a:lnTo>
                      <a:pt x="17804" y="25"/>
                    </a:lnTo>
                    <a:lnTo>
                      <a:pt x="17877" y="25"/>
                    </a:lnTo>
                    <a:lnTo>
                      <a:pt x="17974" y="0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</p:grpSp>
        <p:sp>
          <p:nvSpPr>
            <p:cNvPr id="25" name="Shape 509"/>
            <p:cNvSpPr/>
            <p:nvPr/>
          </p:nvSpPr>
          <p:spPr>
            <a:xfrm>
              <a:off x="308251" y="5275944"/>
              <a:ext cx="144000" cy="252000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solidFill>
              <a:schemeClr val="accent2"/>
            </a:solidFill>
            <a:ln w="12175" cap="rnd" cmpd="sng">
              <a:solidFill>
                <a:srgbClr val="59595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ED7D3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14748" y="986564"/>
              <a:ext cx="9158748" cy="3628907"/>
              <a:chOff x="-14748" y="986564"/>
              <a:chExt cx="9158748" cy="3628907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5003203" y="1761199"/>
                <a:ext cx="4140797" cy="2622445"/>
              </a:xfrm>
              <a:custGeom>
                <a:avLst/>
                <a:gdLst>
                  <a:gd name="connsiteX0" fmla="*/ 1 w 4140797"/>
                  <a:gd name="connsiteY0" fmla="*/ 0 h 2622445"/>
                  <a:gd name="connsiteX1" fmla="*/ 4140797 w 4140797"/>
                  <a:gd name="connsiteY1" fmla="*/ 0 h 2622445"/>
                  <a:gd name="connsiteX2" fmla="*/ 4140797 w 4140797"/>
                  <a:gd name="connsiteY2" fmla="*/ 2622445 h 2622445"/>
                  <a:gd name="connsiteX3" fmla="*/ 0 w 4140797"/>
                  <a:gd name="connsiteY3" fmla="*/ 2622445 h 2622445"/>
                  <a:gd name="connsiteX4" fmla="*/ 1311223 w 4140797"/>
                  <a:gd name="connsiteY4" fmla="*/ 1311222 h 2622445"/>
                  <a:gd name="connsiteX5" fmla="*/ 1 w 4140797"/>
                  <a:gd name="connsiteY5" fmla="*/ 0 h 262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797" h="2622445">
                    <a:moveTo>
                      <a:pt x="1" y="0"/>
                    </a:moveTo>
                    <a:lnTo>
                      <a:pt x="4140797" y="0"/>
                    </a:lnTo>
                    <a:lnTo>
                      <a:pt x="4140797" y="2622445"/>
                    </a:lnTo>
                    <a:lnTo>
                      <a:pt x="0" y="2622445"/>
                    </a:lnTo>
                    <a:lnTo>
                      <a:pt x="1311223" y="13112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/>
              <p:cNvSpPr/>
              <p:nvPr/>
            </p:nvSpPr>
            <p:spPr>
              <a:xfrm>
                <a:off x="0" y="1529371"/>
                <a:ext cx="5743977" cy="3086100"/>
              </a:xfrm>
              <a:prstGeom prst="homePlate">
                <a:avLst/>
              </a:prstGeom>
              <a:solidFill>
                <a:srgbClr val="59595B"/>
              </a:solidFill>
              <a:ln>
                <a:solidFill>
                  <a:srgbClr val="59595B"/>
                </a:solidFill>
              </a:ln>
              <a:effectLst>
                <a:outerShdw blurRad="50800" dist="381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48" y="986564"/>
                <a:ext cx="4819385" cy="1075928"/>
                <a:chOff x="-19391" y="1011603"/>
                <a:chExt cx="6336600" cy="1075928"/>
              </a:xfrm>
            </p:grpSpPr>
            <p:sp>
              <p:nvSpPr>
                <p:cNvPr id="51" name="Pentagon 50"/>
                <p:cNvSpPr/>
                <p:nvPr/>
              </p:nvSpPr>
              <p:spPr>
                <a:xfrm>
                  <a:off x="-19391" y="1011603"/>
                  <a:ext cx="5278947" cy="1075928"/>
                </a:xfrm>
                <a:prstGeom prst="homePlate">
                  <a:avLst/>
                </a:prstGeom>
                <a:solidFill>
                  <a:srgbClr val="00AAAD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37041" y="1349512"/>
                  <a:ext cx="60801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bg1"/>
                      </a:solidFill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Computer </a:t>
                  </a:r>
                  <a:r>
                    <a:rPr lang="en-US" sz="2000" b="1" dirty="0">
                      <a:solidFill>
                        <a:schemeClr val="bg1"/>
                      </a:solidFill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Graphics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28600" y="2315222"/>
                <a:ext cx="5257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ea typeface="Open Sans Bold" panose="020B0806030504020204" pitchFamily="34" charset="0"/>
                    <a:cs typeface="Open Sans Bold" panose="020B0806030504020204" pitchFamily="34" charset="0"/>
                  </a:rPr>
                  <a:t>Chapter </a:t>
                </a:r>
                <a:r>
                  <a:rPr lang="en-US" sz="4400" b="1" dirty="0" smtClean="0">
                    <a:solidFill>
                      <a:schemeClr val="bg1"/>
                    </a:solidFill>
                    <a:ea typeface="Open Sans Bold" panose="020B0806030504020204" pitchFamily="34" charset="0"/>
                    <a:cs typeface="Open Sans Bold" panose="020B0806030504020204" pitchFamily="34" charset="0"/>
                  </a:rPr>
                  <a:t>05</a:t>
                </a:r>
                <a:endParaRPr lang="en-US" sz="4400" b="1" dirty="0">
                  <a:solidFill>
                    <a:schemeClr val="bg1"/>
                  </a:solidFill>
                  <a:ea typeface="Open Sans Bold" panose="020B0806030504020204" pitchFamily="34" charset="0"/>
                  <a:cs typeface="Open Sans Bold" panose="020B0806030504020204" pitchFamily="34" charset="0"/>
                </a:endParaRPr>
              </a:p>
              <a:p>
                <a:r>
                  <a:rPr lang="en-US" sz="4400" b="1" dirty="0" smtClean="0">
                    <a:solidFill>
                      <a:schemeClr val="bg1"/>
                    </a:solidFill>
                    <a:ea typeface="Open Sans Bold" panose="020B0806030504020204" pitchFamily="34" charset="0"/>
                    <a:cs typeface="Open Sans Bold" panose="020B0806030504020204" pitchFamily="34" charset="0"/>
                  </a:rPr>
                  <a:t>3D Transformations </a:t>
                </a:r>
                <a:endParaRPr lang="en-US" sz="4400" b="1" dirty="0">
                  <a:solidFill>
                    <a:schemeClr val="bg1"/>
                  </a:solidFill>
                  <a:ea typeface="Open Sans Bold" panose="020B0806030504020204" pitchFamily="34" charset="0"/>
                  <a:cs typeface="Open Sans Bold" panose="020B0806030504020204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652237" y="1529372"/>
                <a:ext cx="1672363" cy="3086099"/>
              </a:xfrm>
              <a:custGeom>
                <a:avLst/>
                <a:gdLst>
                  <a:gd name="connsiteX0" fmla="*/ 0 w 1672363"/>
                  <a:gd name="connsiteY0" fmla="*/ 0 h 3086099"/>
                  <a:gd name="connsiteX1" fmla="*/ 129314 w 1672363"/>
                  <a:gd name="connsiteY1" fmla="*/ 0 h 3086099"/>
                  <a:gd name="connsiteX2" fmla="*/ 1672363 w 1672363"/>
                  <a:gd name="connsiteY2" fmla="*/ 1543050 h 3086099"/>
                  <a:gd name="connsiteX3" fmla="*/ 129314 w 1672363"/>
                  <a:gd name="connsiteY3" fmla="*/ 3086099 h 3086099"/>
                  <a:gd name="connsiteX4" fmla="*/ 0 w 1672363"/>
                  <a:gd name="connsiteY4" fmla="*/ 3086099 h 3086099"/>
                  <a:gd name="connsiteX5" fmla="*/ 1543049 w 1672363"/>
                  <a:gd name="connsiteY5" fmla="*/ 1543050 h 3086099"/>
                  <a:gd name="connsiteX6" fmla="*/ 0 w 1672363"/>
                  <a:gd name="connsiteY6" fmla="*/ 0 h 308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363" h="3086099">
                    <a:moveTo>
                      <a:pt x="0" y="0"/>
                    </a:moveTo>
                    <a:lnTo>
                      <a:pt x="129314" y="0"/>
                    </a:lnTo>
                    <a:lnTo>
                      <a:pt x="1672363" y="1543050"/>
                    </a:lnTo>
                    <a:lnTo>
                      <a:pt x="129314" y="3086099"/>
                    </a:lnTo>
                    <a:lnTo>
                      <a:pt x="0" y="3086099"/>
                    </a:lnTo>
                    <a:lnTo>
                      <a:pt x="1543049" y="1543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6A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9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Coordinate Axis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Rotate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(5, 5, 5)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about Z-axis.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Final coordinate after rotation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(−5, 5, 5)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3D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sz="2800" u="sng" dirty="0"/>
                  <a:t>When rotation axis is parallel to one of the standard axis.</a:t>
                </a:r>
              </a:p>
              <a:p>
                <a:pPr lvl="0" algn="just"/>
                <a:r>
                  <a:rPr lang="en-US" dirty="0"/>
                  <a:t>Three steps require to complete such rotation these are,</a:t>
                </a:r>
              </a:p>
              <a:p>
                <a:pPr marL="857250" lvl="1" indent="-457200" algn="just">
                  <a:buFont typeface="+mj-lt"/>
                  <a:buAutoNum type="arabicPeriod"/>
                </a:pPr>
                <a:r>
                  <a:rPr lang="en-US" sz="2400" dirty="0"/>
                  <a:t>Translate the object so that the rotation axis coincides with the parallel coordinate axis.</a:t>
                </a:r>
              </a:p>
              <a:p>
                <a:pPr marL="857250" lvl="1" indent="-457200" algn="just">
                  <a:buFont typeface="+mj-lt"/>
                  <a:buAutoNum type="arabicPeriod"/>
                </a:pPr>
                <a:r>
                  <a:rPr lang="en-US" sz="2400" dirty="0"/>
                  <a:t>Perform the specified rotation about that axis.</a:t>
                </a:r>
              </a:p>
              <a:p>
                <a:pPr marL="857250" lvl="1" indent="-457200" algn="just">
                  <a:buFont typeface="+mj-lt"/>
                  <a:buAutoNum type="arabicPeriod"/>
                </a:pPr>
                <a:r>
                  <a:rPr lang="en-US" sz="2400" dirty="0"/>
                  <a:t>Translate the object so that the rotation axis is moved back to its original position.</a:t>
                </a:r>
              </a:p>
              <a:p>
                <a:pPr lvl="0" algn="just"/>
                <a:r>
                  <a:rPr lang="en-US" dirty="0"/>
                  <a:t>This can be represented in equation form as,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57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4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3D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u="sng" dirty="0"/>
              <a:t>When rotation axis is inclined in arbitrary direction.</a:t>
            </a:r>
          </a:p>
          <a:p>
            <a:pPr lvl="0" algn="just"/>
            <a:r>
              <a:rPr lang="en-US" dirty="0"/>
              <a:t>First we need rotations to align the axis with a selected coordinate axis and to bring the axis back to its original orientation.</a:t>
            </a:r>
          </a:p>
          <a:p>
            <a:pPr lvl="0" algn="just"/>
            <a:r>
              <a:rPr lang="en-US" dirty="0"/>
              <a:t>Five steps require to complete such rotation these are,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100" dirty="0"/>
              <a:t>Translate the object so that the rotation axis passes through the coordinate origin.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100" dirty="0"/>
              <a:t>Rotate the object so that the axis of rotation coincides with one of the coordinate axes.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100" dirty="0"/>
              <a:t>Perform the specified rotation about that coordinate axis.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100" dirty="0"/>
              <a:t>Apply inverse rotations to bring the rotation axis back to its original orientation.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100" dirty="0"/>
              <a:t>Apply the inverse translation to bring the rotation axis back to its original position.</a:t>
            </a:r>
          </a:p>
        </p:txBody>
      </p:sp>
    </p:spTree>
    <p:extLst>
      <p:ext uri="{BB962C8B-B14F-4D97-AF65-F5344CB8AC3E}">
        <p14:creationId xmlns:p14="http://schemas.microsoft.com/office/powerpoint/2010/main" val="5449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We can transform rotation axis onto any of the three coordinate axes.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is a reasonable choice.</a:t>
                </a:r>
              </a:p>
              <a:p>
                <a:pPr lvl="0" algn="just"/>
                <a:r>
                  <a:rPr lang="en-US" dirty="0"/>
                  <a:t>We are given line in the form of two end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Let’s discuss procedure step by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7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1. Translate the Object so that the Rotation Axis Passes Through the Coordinate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For translation of step one we will bring first end point at origin and transformation matrix for the same is as below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13"/>
          <p:cNvSpPr>
            <a:spLocks noChangeAspect="1" noChangeArrowheads="1" noTextEdit="1"/>
          </p:cNvSpPr>
          <p:nvPr/>
        </p:nvSpPr>
        <p:spPr bwMode="auto">
          <a:xfrm>
            <a:off x="4267200" y="2514600"/>
            <a:ext cx="4291013" cy="36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/>
          <p:cNvSpPr>
            <a:spLocks noChangeShapeType="1"/>
          </p:cNvSpPr>
          <p:nvPr/>
        </p:nvSpPr>
        <p:spPr bwMode="auto">
          <a:xfrm>
            <a:off x="4904350" y="2813706"/>
            <a:ext cx="867" cy="23555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/>
          <p:cNvSpPr>
            <a:spLocks noChangeShapeType="1"/>
          </p:cNvSpPr>
          <p:nvPr/>
        </p:nvSpPr>
        <p:spPr bwMode="auto">
          <a:xfrm>
            <a:off x="4501255" y="4779139"/>
            <a:ext cx="347182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/>
          <p:cNvSpPr>
            <a:spLocks noChangeShapeType="1"/>
          </p:cNvSpPr>
          <p:nvPr/>
        </p:nvSpPr>
        <p:spPr bwMode="auto">
          <a:xfrm flipV="1">
            <a:off x="6608619" y="3322621"/>
            <a:ext cx="807057" cy="8964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ShapeType="1"/>
          </p:cNvSpPr>
          <p:nvPr/>
        </p:nvSpPr>
        <p:spPr bwMode="auto">
          <a:xfrm flipV="1">
            <a:off x="4930357" y="3868815"/>
            <a:ext cx="807057" cy="896452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700010" y="4819019"/>
            <a:ext cx="377089" cy="3502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436240" y="2813706"/>
            <a:ext cx="377089" cy="3502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ShapeType="1"/>
          </p:cNvSpPr>
          <p:nvPr/>
        </p:nvSpPr>
        <p:spPr bwMode="auto">
          <a:xfrm>
            <a:off x="4904350" y="4765267"/>
            <a:ext cx="715169" cy="1148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37414" y="5563751"/>
            <a:ext cx="377089" cy="3502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5" name="AutoShape 4"/>
          <p:cNvSpPr>
            <a:spLocks noChangeShapeType="1"/>
          </p:cNvSpPr>
          <p:nvPr/>
        </p:nvSpPr>
        <p:spPr bwMode="auto">
          <a:xfrm flipH="1">
            <a:off x="4930357" y="4219073"/>
            <a:ext cx="1678263" cy="546194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ChangeArrowheads="1"/>
              </p:cNvSpPr>
              <p:nvPr/>
            </p:nvSpPr>
            <p:spPr bwMode="auto">
              <a:xfrm>
                <a:off x="6725647" y="4148848"/>
                <a:ext cx="454241" cy="3502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810" tIns="38405" rIns="76810" bIns="384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5647" y="4148848"/>
                <a:ext cx="454241" cy="350258"/>
              </a:xfrm>
              <a:prstGeom prst="rect">
                <a:avLst/>
              </a:prstGeom>
              <a:blipFill rotWithShape="0">
                <a:blip r:embed="rId3"/>
                <a:stretch>
                  <a:fillRect l="-16000" b="-4736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7415677" y="3163964"/>
                <a:ext cx="454241" cy="3502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810" tIns="38405" rIns="76810" bIns="384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5677" y="3163964"/>
                <a:ext cx="454241" cy="350258"/>
              </a:xfrm>
              <a:prstGeom prst="rect">
                <a:avLst/>
              </a:prstGeom>
              <a:blipFill rotWithShape="0">
                <a:blip r:embed="rId4"/>
                <a:stretch>
                  <a:fillRect l="-16000" b="-4736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1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18212 0.0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2. Rotate the Object so that the Axis of Rotation Coincides with One of the Coordinate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This task can be completed by two rotations first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and second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But here we do not know rotation angle so we will use dot product and vector product.</a:t>
                </a:r>
              </a:p>
              <a:p>
                <a:pPr lvl="0" algn="just"/>
                <a:r>
                  <a:rPr lang="en-US" dirty="0"/>
                  <a:t>Vector notation for rotation axis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0" algn="just"/>
                <a:r>
                  <a:rPr lang="en-US" dirty="0"/>
                  <a:t>Unit vector along rotation axis is obtained by dividing vector by its magnitude.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1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Now we need cosine and sine value of angle between unit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𝑋𝑍</m:t>
                    </m:r>
                  </m:oMath>
                </a14:m>
                <a:r>
                  <a:rPr lang="en-US" dirty="0"/>
                  <a:t> plane.</a:t>
                </a:r>
              </a:p>
              <a:p>
                <a:pPr lvl="0" algn="just"/>
                <a:r>
                  <a:rPr lang="en-US" dirty="0"/>
                  <a:t>For that take projection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𝑝𝑙𝑎𝑛𝑒</m:t>
                    </m:r>
                  </m:oMath>
                </a14:m>
                <a:r>
                  <a:rPr lang="en-US" dirty="0"/>
                  <a:t>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0" algn="just"/>
                <a:r>
                  <a:rPr lang="en-US" dirty="0"/>
                  <a:t>Find dot product and cross product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.</a:t>
                </a:r>
              </a:p>
              <a:p>
                <a:pPr lvl="0" algn="just"/>
                <a:r>
                  <a:rPr lang="en-US" dirty="0"/>
                  <a:t>Coordinate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we will take projection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𝑝𝑙𝑎𝑛𝑒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is zero.</a:t>
                </a:r>
              </a:p>
              <a:p>
                <a:pPr lvl="0" algn="just"/>
                <a:r>
                  <a:rPr lang="en-US" dirty="0"/>
                  <a:t>Dot product,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(0,0,1)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2400" i="1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605801" y="4083638"/>
            <a:ext cx="2343150" cy="2225040"/>
            <a:chOff x="1228725" y="3202305"/>
            <a:chExt cx="2343150" cy="2225040"/>
          </a:xfrm>
        </p:grpSpPr>
        <p:sp>
          <p:nvSpPr>
            <p:cNvPr id="7" name="AutoShape 15"/>
            <p:cNvSpPr>
              <a:spLocks noChangeShapeType="1"/>
            </p:cNvSpPr>
            <p:nvPr/>
          </p:nvSpPr>
          <p:spPr bwMode="auto">
            <a:xfrm>
              <a:off x="2044065" y="3202305"/>
              <a:ext cx="0" cy="1448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4"/>
            <p:cNvSpPr>
              <a:spLocks noChangeShapeType="1"/>
            </p:cNvSpPr>
            <p:nvPr/>
          </p:nvSpPr>
          <p:spPr bwMode="auto">
            <a:xfrm>
              <a:off x="1797050" y="4410710"/>
              <a:ext cx="17373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ShapeType="1"/>
            </p:cNvSpPr>
            <p:nvPr/>
          </p:nvSpPr>
          <p:spPr bwMode="auto">
            <a:xfrm flipV="1">
              <a:off x="2059940" y="3943350"/>
              <a:ext cx="387350" cy="459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2"/>
                <p:cNvSpPr>
                  <a:spLocks noChangeArrowheads="1"/>
                </p:cNvSpPr>
                <p:nvPr/>
              </p:nvSpPr>
              <p:spPr bwMode="auto">
                <a:xfrm>
                  <a:off x="3310255" y="4427855"/>
                  <a:ext cx="261620" cy="3314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0255" y="4427855"/>
                  <a:ext cx="261620" cy="3314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6512" r="-9302" b="-3518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1797050" y="3202305"/>
                  <a:ext cx="191135" cy="407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7050" y="3202305"/>
                  <a:ext cx="191135" cy="40767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0645" r="-29032" b="-895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utoShape 10"/>
            <p:cNvSpPr>
              <a:spLocks noChangeShapeType="1"/>
            </p:cNvSpPr>
            <p:nvPr/>
          </p:nvSpPr>
          <p:spPr bwMode="auto">
            <a:xfrm flipH="1">
              <a:off x="1228725" y="4411980"/>
              <a:ext cx="815340" cy="645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1299210" y="5048250"/>
                  <a:ext cx="331470" cy="379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9210" y="5048250"/>
                  <a:ext cx="331470" cy="3790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818" b="-161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utoShape 8"/>
            <p:cNvSpPr>
              <a:spLocks noChangeShapeType="1"/>
            </p:cNvSpPr>
            <p:nvPr/>
          </p:nvSpPr>
          <p:spPr bwMode="auto">
            <a:xfrm flipH="1" flipV="1">
              <a:off x="1695450" y="3943350"/>
              <a:ext cx="339090" cy="459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7"/>
                <p:cNvSpPr>
                  <a:spLocks noChangeArrowheads="1"/>
                </p:cNvSpPr>
                <p:nvPr/>
              </p:nvSpPr>
              <p:spPr bwMode="auto">
                <a:xfrm>
                  <a:off x="2447290" y="3827780"/>
                  <a:ext cx="311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7290" y="3827780"/>
                  <a:ext cx="311150" cy="4000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647" b="-30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1299210" y="3837940"/>
                  <a:ext cx="405765" cy="389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9210" y="3837940"/>
                  <a:ext cx="405765" cy="3898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418" b="-1406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utoShape 5"/>
            <p:cNvSpPr>
              <a:spLocks noChangeShapeType="1"/>
            </p:cNvSpPr>
            <p:nvPr/>
          </p:nvSpPr>
          <p:spPr bwMode="auto">
            <a:xfrm flipH="1">
              <a:off x="1647825" y="4410710"/>
              <a:ext cx="396240" cy="313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4"/>
                <p:cNvSpPr>
                  <a:spLocks noChangeArrowheads="1"/>
                </p:cNvSpPr>
                <p:nvPr/>
              </p:nvSpPr>
              <p:spPr bwMode="auto">
                <a:xfrm>
                  <a:off x="1512570" y="4669155"/>
                  <a:ext cx="483870" cy="4756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2570" y="4669155"/>
                  <a:ext cx="483870" cy="4756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3"/>
            <p:cNvSpPr>
              <a:spLocks/>
            </p:cNvSpPr>
            <p:nvPr/>
          </p:nvSpPr>
          <p:spPr bwMode="auto">
            <a:xfrm flipH="1">
              <a:off x="1756410" y="4152900"/>
              <a:ext cx="91440" cy="4978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2"/>
                <p:cNvSpPr>
                  <a:spLocks noChangeArrowheads="1"/>
                </p:cNvSpPr>
                <p:nvPr/>
              </p:nvSpPr>
              <p:spPr bwMode="auto">
                <a:xfrm>
                  <a:off x="1508760" y="4189730"/>
                  <a:ext cx="23812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08760" y="4189730"/>
                  <a:ext cx="238125" cy="381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1026" b="-967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27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Cross product,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400" dirty="0"/>
                  <a:t> …(1)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…(2)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From (1) and (2),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Comparing magnitude 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∙(1)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605801" y="4083638"/>
            <a:ext cx="2343150" cy="2225040"/>
            <a:chOff x="1228725" y="3202305"/>
            <a:chExt cx="2343150" cy="2225040"/>
          </a:xfrm>
        </p:grpSpPr>
        <p:sp>
          <p:nvSpPr>
            <p:cNvPr id="7" name="AutoShape 15"/>
            <p:cNvSpPr>
              <a:spLocks noChangeShapeType="1"/>
            </p:cNvSpPr>
            <p:nvPr/>
          </p:nvSpPr>
          <p:spPr bwMode="auto">
            <a:xfrm>
              <a:off x="2044065" y="3202305"/>
              <a:ext cx="0" cy="1448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4"/>
            <p:cNvSpPr>
              <a:spLocks noChangeShapeType="1"/>
            </p:cNvSpPr>
            <p:nvPr/>
          </p:nvSpPr>
          <p:spPr bwMode="auto">
            <a:xfrm>
              <a:off x="1797050" y="4410710"/>
              <a:ext cx="17373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ShapeType="1"/>
            </p:cNvSpPr>
            <p:nvPr/>
          </p:nvSpPr>
          <p:spPr bwMode="auto">
            <a:xfrm flipV="1">
              <a:off x="2059940" y="3943350"/>
              <a:ext cx="387350" cy="459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2"/>
                <p:cNvSpPr>
                  <a:spLocks noChangeArrowheads="1"/>
                </p:cNvSpPr>
                <p:nvPr/>
              </p:nvSpPr>
              <p:spPr bwMode="auto">
                <a:xfrm>
                  <a:off x="3310255" y="4427855"/>
                  <a:ext cx="261620" cy="3314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0255" y="4427855"/>
                  <a:ext cx="261620" cy="3314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6512" r="-9302" b="-3518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1797050" y="3202305"/>
                  <a:ext cx="191135" cy="407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7050" y="3202305"/>
                  <a:ext cx="191135" cy="40767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0645" r="-29032" b="-895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utoShape 10"/>
            <p:cNvSpPr>
              <a:spLocks noChangeShapeType="1"/>
            </p:cNvSpPr>
            <p:nvPr/>
          </p:nvSpPr>
          <p:spPr bwMode="auto">
            <a:xfrm flipH="1">
              <a:off x="1228725" y="4411980"/>
              <a:ext cx="815340" cy="645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1299210" y="5048250"/>
                  <a:ext cx="331470" cy="379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9210" y="5048250"/>
                  <a:ext cx="331470" cy="3790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818" b="-161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utoShape 8"/>
            <p:cNvSpPr>
              <a:spLocks noChangeShapeType="1"/>
            </p:cNvSpPr>
            <p:nvPr/>
          </p:nvSpPr>
          <p:spPr bwMode="auto">
            <a:xfrm flipH="1" flipV="1">
              <a:off x="1695450" y="3943350"/>
              <a:ext cx="339090" cy="459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7"/>
                <p:cNvSpPr>
                  <a:spLocks noChangeArrowheads="1"/>
                </p:cNvSpPr>
                <p:nvPr/>
              </p:nvSpPr>
              <p:spPr bwMode="auto">
                <a:xfrm>
                  <a:off x="2447290" y="3827780"/>
                  <a:ext cx="311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7290" y="3827780"/>
                  <a:ext cx="311150" cy="4000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647" b="-30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1299210" y="3837940"/>
                  <a:ext cx="405765" cy="389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9210" y="3837940"/>
                  <a:ext cx="405765" cy="3898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418" b="-1406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utoShape 5"/>
            <p:cNvSpPr>
              <a:spLocks noChangeShapeType="1"/>
            </p:cNvSpPr>
            <p:nvPr/>
          </p:nvSpPr>
          <p:spPr bwMode="auto">
            <a:xfrm flipH="1">
              <a:off x="1647825" y="4410710"/>
              <a:ext cx="396240" cy="313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4"/>
                <p:cNvSpPr>
                  <a:spLocks noChangeArrowheads="1"/>
                </p:cNvSpPr>
                <p:nvPr/>
              </p:nvSpPr>
              <p:spPr bwMode="auto">
                <a:xfrm>
                  <a:off x="1512570" y="4669155"/>
                  <a:ext cx="483870" cy="4756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2570" y="4669155"/>
                  <a:ext cx="483870" cy="4756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3"/>
            <p:cNvSpPr>
              <a:spLocks/>
            </p:cNvSpPr>
            <p:nvPr/>
          </p:nvSpPr>
          <p:spPr bwMode="auto">
            <a:xfrm flipH="1">
              <a:off x="1756410" y="4152900"/>
              <a:ext cx="91440" cy="4978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2"/>
                <p:cNvSpPr>
                  <a:spLocks noChangeArrowheads="1"/>
                </p:cNvSpPr>
                <p:nvPr/>
              </p:nvSpPr>
              <p:spPr bwMode="auto">
                <a:xfrm>
                  <a:off x="1508760" y="4189730"/>
                  <a:ext cx="238125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08760" y="4189730"/>
                  <a:ext cx="238125" cy="381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1026" b="-967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9018" y="1966637"/>
            <a:ext cx="4087917" cy="20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so we will write matrix for rotation about X-axis.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9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After performing above rotation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will rotated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𝑝𝑙𝑎𝑛𝑒</m:t>
                    </m:r>
                  </m:oMath>
                </a14:m>
                <a:r>
                  <a:rPr lang="en-US" dirty="0"/>
                  <a:t> with coordinates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0,  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 algn="just"/>
                <a:r>
                  <a:rPr lang="en-US" dirty="0"/>
                  <a:t>As we know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axis will leave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coordinate unchanged.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𝑝𝑙𝑎𝑛𝑒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coordinate is zero,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component is same as magnitude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Now rotate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so that it coincides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6012692" y="4065374"/>
            <a:ext cx="3105150" cy="2339975"/>
            <a:chOff x="3345" y="6825"/>
            <a:chExt cx="4890" cy="3685"/>
          </a:xfrm>
        </p:grpSpPr>
        <p:sp>
          <p:nvSpPr>
            <p:cNvPr id="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345" y="6825"/>
              <a:ext cx="4890" cy="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15"/>
            <p:cNvSpPr>
              <a:spLocks noChangeShapeType="1"/>
            </p:cNvSpPr>
            <p:nvPr/>
          </p:nvSpPr>
          <p:spPr bwMode="auto">
            <a:xfrm>
              <a:off x="5004" y="7188"/>
              <a:ext cx="0" cy="2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4"/>
            <p:cNvSpPr>
              <a:spLocks noChangeShapeType="1"/>
            </p:cNvSpPr>
            <p:nvPr/>
          </p:nvSpPr>
          <p:spPr bwMode="auto">
            <a:xfrm>
              <a:off x="4615" y="9091"/>
              <a:ext cx="33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ShapeType="1"/>
            </p:cNvSpPr>
            <p:nvPr/>
          </p:nvSpPr>
          <p:spPr bwMode="auto">
            <a:xfrm flipV="1">
              <a:off x="5029" y="8531"/>
              <a:ext cx="477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2"/>
                <p:cNvSpPr>
                  <a:spLocks noChangeArrowheads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26" b="-2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186" r="-6977" b="-158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utoShape 10"/>
            <p:cNvSpPr>
              <a:spLocks noChangeShapeType="1"/>
            </p:cNvSpPr>
            <p:nvPr/>
          </p:nvSpPr>
          <p:spPr bwMode="auto">
            <a:xfrm flipH="1">
              <a:off x="3720" y="9093"/>
              <a:ext cx="1284" cy="10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053" b="-2413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utoShape 8"/>
            <p:cNvSpPr>
              <a:spLocks noChangeShapeType="1"/>
            </p:cNvSpPr>
            <p:nvPr/>
          </p:nvSpPr>
          <p:spPr bwMode="auto">
            <a:xfrm>
              <a:off x="4989" y="9078"/>
              <a:ext cx="517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7"/>
                <p:cNvSpPr>
                  <a:spLocks noChangeArrowheads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b="-46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750" b="-149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utoShape 5"/>
            <p:cNvSpPr>
              <a:spLocks noChangeShapeType="1"/>
            </p:cNvSpPr>
            <p:nvPr/>
          </p:nvSpPr>
          <p:spPr bwMode="auto">
            <a:xfrm flipH="1">
              <a:off x="4380" y="9091"/>
              <a:ext cx="624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4"/>
                <p:cNvSpPr>
                  <a:spLocks noChangeArrowheads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41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814" r="-23256" b="-607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c 2"/>
            <p:cNvSpPr>
              <a:spLocks/>
            </p:cNvSpPr>
            <p:nvPr/>
          </p:nvSpPr>
          <p:spPr bwMode="auto">
            <a:xfrm rot="10509903">
              <a:off x="4696" y="9327"/>
              <a:ext cx="585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7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3D </a:t>
            </a:r>
            <a:r>
              <a:rPr lang="en-US" dirty="0"/>
              <a:t>Translation</a:t>
            </a:r>
          </a:p>
          <a:p>
            <a:pPr algn="just"/>
            <a:r>
              <a:rPr lang="en-US" dirty="0"/>
              <a:t>3D Rotation</a:t>
            </a:r>
          </a:p>
          <a:p>
            <a:pPr algn="just"/>
            <a:r>
              <a:rPr lang="en-US" dirty="0"/>
              <a:t>3D Scaling</a:t>
            </a:r>
          </a:p>
          <a:p>
            <a:pPr algn="just"/>
            <a:r>
              <a:rPr lang="en-US" dirty="0"/>
              <a:t>Other Transformation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For that we repeat above procedure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to find matrix for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Dot product,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,0,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(0,0,1)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2400" i="1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6012692" y="4065374"/>
            <a:ext cx="3105150" cy="2339975"/>
            <a:chOff x="3345" y="6825"/>
            <a:chExt cx="4890" cy="3685"/>
          </a:xfrm>
        </p:grpSpPr>
        <p:sp>
          <p:nvSpPr>
            <p:cNvPr id="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345" y="6825"/>
              <a:ext cx="4890" cy="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15"/>
            <p:cNvSpPr>
              <a:spLocks noChangeShapeType="1"/>
            </p:cNvSpPr>
            <p:nvPr/>
          </p:nvSpPr>
          <p:spPr bwMode="auto">
            <a:xfrm>
              <a:off x="5004" y="7188"/>
              <a:ext cx="0" cy="2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ShapeType="1"/>
            </p:cNvSpPr>
            <p:nvPr/>
          </p:nvSpPr>
          <p:spPr bwMode="auto">
            <a:xfrm>
              <a:off x="4615" y="9091"/>
              <a:ext cx="33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3"/>
            <p:cNvSpPr>
              <a:spLocks noChangeShapeType="1"/>
            </p:cNvSpPr>
            <p:nvPr/>
          </p:nvSpPr>
          <p:spPr bwMode="auto">
            <a:xfrm flipV="1">
              <a:off x="5029" y="8531"/>
              <a:ext cx="477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2"/>
                <p:cNvSpPr>
                  <a:spLocks noChangeArrowheads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26" b="-2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1"/>
                <p:cNvSpPr>
                  <a:spLocks noChangeArrowheads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186" r="-6977" b="-158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utoShape 10"/>
            <p:cNvSpPr>
              <a:spLocks noChangeShapeType="1"/>
            </p:cNvSpPr>
            <p:nvPr/>
          </p:nvSpPr>
          <p:spPr bwMode="auto">
            <a:xfrm flipH="1">
              <a:off x="3720" y="9093"/>
              <a:ext cx="1284" cy="10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9"/>
                <p:cNvSpPr>
                  <a:spLocks noChangeArrowheads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053" b="-2413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utoShape 8"/>
            <p:cNvSpPr>
              <a:spLocks noChangeShapeType="1"/>
            </p:cNvSpPr>
            <p:nvPr/>
          </p:nvSpPr>
          <p:spPr bwMode="auto">
            <a:xfrm>
              <a:off x="4989" y="9078"/>
              <a:ext cx="517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7"/>
                <p:cNvSpPr>
                  <a:spLocks noChangeArrowheads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b="-46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6"/>
                <p:cNvSpPr>
                  <a:spLocks noChangeArrowheads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750" b="-149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utoShape 5"/>
            <p:cNvSpPr>
              <a:spLocks noChangeShapeType="1"/>
            </p:cNvSpPr>
            <p:nvPr/>
          </p:nvSpPr>
          <p:spPr bwMode="auto">
            <a:xfrm flipH="1">
              <a:off x="4380" y="9091"/>
              <a:ext cx="624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41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>
                  <a:spLocks noChangeArrowheads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814" r="-23256" b="-607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2"/>
            <p:cNvSpPr>
              <a:spLocks/>
            </p:cNvSpPr>
            <p:nvPr/>
          </p:nvSpPr>
          <p:spPr bwMode="auto">
            <a:xfrm rot="10509903">
              <a:off x="4696" y="9327"/>
              <a:ext cx="585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Cross product,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…(1)</m:t>
                      </m:r>
                    </m:oMath>
                  </m:oMathPara>
                </a14:m>
                <a:endParaRPr lang="en-US" sz="2400" i="1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…(2)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sz="2800" dirty="0"/>
                  <a:t>From (1) and (2),</a:t>
                </a:r>
                <a:endParaRPr lang="en-US" sz="2800" i="1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∙(−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Comparing magnitude 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2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6012692" y="4065374"/>
            <a:ext cx="3105150" cy="2339975"/>
            <a:chOff x="3345" y="6825"/>
            <a:chExt cx="4890" cy="3685"/>
          </a:xfrm>
        </p:grpSpPr>
        <p:sp>
          <p:nvSpPr>
            <p:cNvPr id="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345" y="6825"/>
              <a:ext cx="4890" cy="3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15"/>
            <p:cNvSpPr>
              <a:spLocks noChangeShapeType="1"/>
            </p:cNvSpPr>
            <p:nvPr/>
          </p:nvSpPr>
          <p:spPr bwMode="auto">
            <a:xfrm>
              <a:off x="5004" y="7188"/>
              <a:ext cx="0" cy="22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ShapeType="1"/>
            </p:cNvSpPr>
            <p:nvPr/>
          </p:nvSpPr>
          <p:spPr bwMode="auto">
            <a:xfrm>
              <a:off x="4615" y="9091"/>
              <a:ext cx="33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3"/>
            <p:cNvSpPr>
              <a:spLocks noChangeShapeType="1"/>
            </p:cNvSpPr>
            <p:nvPr/>
          </p:nvSpPr>
          <p:spPr bwMode="auto">
            <a:xfrm flipV="1">
              <a:off x="5029" y="8531"/>
              <a:ext cx="477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2"/>
                <p:cNvSpPr>
                  <a:spLocks noChangeArrowheads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6" y="9129"/>
                  <a:ext cx="521" cy="5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26" b="-2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1"/>
                <p:cNvSpPr>
                  <a:spLocks noChangeArrowheads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2" y="7188"/>
                  <a:ext cx="414" cy="6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186" r="-6977" b="-158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utoShape 10"/>
            <p:cNvSpPr>
              <a:spLocks noChangeShapeType="1"/>
            </p:cNvSpPr>
            <p:nvPr/>
          </p:nvSpPr>
          <p:spPr bwMode="auto">
            <a:xfrm flipH="1">
              <a:off x="3720" y="9093"/>
              <a:ext cx="1284" cy="10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9"/>
                <p:cNvSpPr>
                  <a:spLocks noChangeArrowheads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3" y="9884"/>
                  <a:ext cx="549" cy="5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053" b="-2413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utoShape 8"/>
            <p:cNvSpPr>
              <a:spLocks noChangeShapeType="1"/>
            </p:cNvSpPr>
            <p:nvPr/>
          </p:nvSpPr>
          <p:spPr bwMode="auto">
            <a:xfrm>
              <a:off x="4989" y="9078"/>
              <a:ext cx="517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7"/>
                <p:cNvSpPr>
                  <a:spLocks noChangeArrowheads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8343"/>
                  <a:ext cx="465" cy="6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27" b="-46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6"/>
                <p:cNvSpPr>
                  <a:spLocks noChangeArrowheads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" y="9469"/>
                  <a:ext cx="764" cy="6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750" b="-149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utoShape 5"/>
            <p:cNvSpPr>
              <a:spLocks noChangeShapeType="1"/>
            </p:cNvSpPr>
            <p:nvPr/>
          </p:nvSpPr>
          <p:spPr bwMode="auto">
            <a:xfrm flipH="1">
              <a:off x="4380" y="9091"/>
              <a:ext cx="624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3" y="8854"/>
                  <a:ext cx="748" cy="7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41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>
                  <a:spLocks noChangeArrowheads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6810" tIns="38405" rIns="76810" bIns="3840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4" y="9480"/>
                  <a:ext cx="416" cy="5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5814" r="-23256" b="-607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2"/>
            <p:cNvSpPr>
              <a:spLocks/>
            </p:cNvSpPr>
            <p:nvPr/>
          </p:nvSpPr>
          <p:spPr bwMode="auto">
            <a:xfrm rot="10509903">
              <a:off x="4696" y="9327"/>
              <a:ext cx="585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2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 algn="just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so we will write matrix for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Now by combining both rotation we can coincides rotation axis with Z-axis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343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3. Perform the Specified Rotation About that Coordinate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As we align rotation axis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 now matrix for 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𝑠𝑝𝑒𝑐𝑖𝑓𝑖𝑒𝑑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𝑟𝑜𝑡𝑎𝑡𝑖𝑜𝑛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4. Apply Inverse Rotations to Bring the Rotation Axis Back to it’s Original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step is inverse of step number 2,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9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5. Apply the Inverse Translation to Bring the Rotation Axis Back to it’s Original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step is inverse of step number 1,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So finally sequence of transformation for general 3D rotation is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6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It is used to resize the object in 3D space.</a:t>
            </a:r>
          </a:p>
          <a:p>
            <a:pPr lvl="0" algn="just"/>
            <a:r>
              <a:rPr lang="en-US" dirty="0"/>
              <a:t>We can apply uniform as well as non uniform scaling by selecting proper scaling factor. </a:t>
            </a:r>
          </a:p>
          <a:p>
            <a:pPr algn="just"/>
            <a:r>
              <a:rPr lang="en-US" dirty="0"/>
              <a:t>Scaling in 3D is similar to scaling in 2D. Only one extra coordinate need to consider into it.</a:t>
            </a:r>
          </a:p>
        </p:txBody>
      </p:sp>
      <p:sp>
        <p:nvSpPr>
          <p:cNvPr id="4" name="Cube 3"/>
          <p:cNvSpPr/>
          <p:nvPr/>
        </p:nvSpPr>
        <p:spPr>
          <a:xfrm>
            <a:off x="3276600" y="3962400"/>
            <a:ext cx="1600200" cy="1524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Axes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Simple coordinate axis scaling can be performed as below,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334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 noTextEdit="1"/>
          </p:cNvSpPr>
          <p:nvPr/>
        </p:nvSpPr>
        <p:spPr bwMode="auto">
          <a:xfrm>
            <a:off x="4724400" y="1828800"/>
            <a:ext cx="43138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38684" y="3122096"/>
            <a:ext cx="720736" cy="69965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236378" y="2035869"/>
            <a:ext cx="1293086" cy="1372448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57579" y="1987812"/>
            <a:ext cx="3709673" cy="3201437"/>
            <a:chOff x="4957579" y="1987812"/>
            <a:chExt cx="3709673" cy="3201437"/>
          </a:xfrm>
        </p:grpSpPr>
        <p:sp>
          <p:nvSpPr>
            <p:cNvPr id="7" name="AutoShape 11"/>
            <p:cNvSpPr>
              <a:spLocks noChangeShapeType="1"/>
            </p:cNvSpPr>
            <p:nvPr/>
          </p:nvSpPr>
          <p:spPr bwMode="auto">
            <a:xfrm flipV="1">
              <a:off x="5890297" y="1987812"/>
              <a:ext cx="0" cy="19717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0"/>
            <p:cNvSpPr>
              <a:spLocks noChangeShapeType="1"/>
            </p:cNvSpPr>
            <p:nvPr/>
          </p:nvSpPr>
          <p:spPr bwMode="auto">
            <a:xfrm>
              <a:off x="5890297" y="3959557"/>
              <a:ext cx="27769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9"/>
            <p:cNvSpPr>
              <a:spLocks noChangeShapeType="1"/>
            </p:cNvSpPr>
            <p:nvPr/>
          </p:nvSpPr>
          <p:spPr bwMode="auto">
            <a:xfrm flipH="1">
              <a:off x="4957579" y="3959557"/>
              <a:ext cx="932718" cy="11448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127164" y="4828822"/>
              <a:ext cx="423963" cy="3604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209" tIns="31104" rIns="62209" bIns="31104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5"/>
                <p:cNvSpPr>
                  <a:spLocks noChangeArrowheads="1"/>
                </p:cNvSpPr>
                <p:nvPr/>
              </p:nvSpPr>
              <p:spPr bwMode="auto">
                <a:xfrm>
                  <a:off x="5466334" y="2035869"/>
                  <a:ext cx="423963" cy="360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2209" tIns="31104" rIns="62209" bIns="3110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6334" y="2035869"/>
                  <a:ext cx="423963" cy="3604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246" b="-22034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8158497" y="3959557"/>
              <a:ext cx="423963" cy="3604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209" tIns="31104" rIns="62209" bIns="31104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5" name="AutoShape 3"/>
          <p:cNvSpPr>
            <a:spLocks noChangeShapeType="1"/>
          </p:cNvSpPr>
          <p:nvPr/>
        </p:nvSpPr>
        <p:spPr bwMode="auto">
          <a:xfrm flipV="1">
            <a:off x="6759420" y="2883931"/>
            <a:ext cx="476958" cy="50035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038684" y="2523505"/>
            <a:ext cx="1070505" cy="36042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209" tIns="31104" rIns="62209" bIns="31104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Scaling</a:t>
            </a:r>
          </a:p>
        </p:txBody>
      </p:sp>
    </p:spTree>
    <p:extLst>
      <p:ext uri="{BB962C8B-B14F-4D97-AF65-F5344CB8AC3E}">
        <p14:creationId xmlns:p14="http://schemas.microsoft.com/office/powerpoint/2010/main" val="33161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Example-Coordinate Axes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Example: - Scale the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with coordinates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(10,20,10)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(20,30,30)</m:t>
                    </m:r>
                  </m:oMath>
                </a14:m>
                <a:r>
                  <a:rPr lang="en-US" dirty="0"/>
                  <a:t> respectively with scale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(3,2,4)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Final coordinates after scaling are,</a:t>
                </a:r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(30, 40, 40)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(60, 60, 120)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1420862"/>
          </a:xfrm>
        </p:spPr>
        <p:txBody>
          <a:bodyPr/>
          <a:lstStyle/>
          <a:p>
            <a:pPr lvl="0" algn="just"/>
            <a:r>
              <a:rPr lang="en-US" dirty="0"/>
              <a:t>Fixed point scaling is used when we require scaling of object but particular point must be at its original position.</a:t>
            </a:r>
          </a:p>
          <a:p>
            <a:pPr algn="just"/>
            <a:r>
              <a:rPr lang="en-US" dirty="0"/>
              <a:t>Three steps require to complete such fixed point scaling these are,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13"/>
          <p:cNvSpPr>
            <a:spLocks noChangeAspect="1" noChangeArrowheads="1" noTextEdit="1"/>
          </p:cNvSpPr>
          <p:nvPr/>
        </p:nvSpPr>
        <p:spPr bwMode="auto">
          <a:xfrm>
            <a:off x="4267200" y="2501310"/>
            <a:ext cx="4648200" cy="36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830233" y="3112687"/>
            <a:ext cx="1392802" cy="1478139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830233" y="3836831"/>
            <a:ext cx="777095" cy="75399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18125" y="2672672"/>
            <a:ext cx="3997121" cy="3449360"/>
            <a:chOff x="4518125" y="2672672"/>
            <a:chExt cx="3997121" cy="3449360"/>
          </a:xfrm>
        </p:grpSpPr>
        <p:sp>
          <p:nvSpPr>
            <p:cNvPr id="8" name="AutoShape 11"/>
            <p:cNvSpPr>
              <a:spLocks noChangeShapeType="1"/>
            </p:cNvSpPr>
            <p:nvPr/>
          </p:nvSpPr>
          <p:spPr bwMode="auto">
            <a:xfrm flipV="1">
              <a:off x="5522933" y="2672672"/>
              <a:ext cx="0" cy="21248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0"/>
            <p:cNvSpPr>
              <a:spLocks noChangeShapeType="1"/>
            </p:cNvSpPr>
            <p:nvPr/>
          </p:nvSpPr>
          <p:spPr bwMode="auto">
            <a:xfrm>
              <a:off x="5522933" y="4797566"/>
              <a:ext cx="29923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ShapeType="1"/>
            </p:cNvSpPr>
            <p:nvPr/>
          </p:nvSpPr>
          <p:spPr bwMode="auto">
            <a:xfrm flipH="1">
              <a:off x="4518125" y="4797566"/>
              <a:ext cx="1004807" cy="12338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701622" y="5733979"/>
              <a:ext cx="456530" cy="3880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209" tIns="31104" rIns="62209" bIns="31104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6"/>
                <p:cNvSpPr>
                  <a:spLocks noChangeArrowheads="1"/>
                </p:cNvSpPr>
                <p:nvPr/>
              </p:nvSpPr>
              <p:spPr bwMode="auto">
                <a:xfrm>
                  <a:off x="5066403" y="2724634"/>
                  <a:ext cx="456530" cy="3880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2209" tIns="31104" rIns="62209" bIns="3110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6403" y="2724634"/>
                  <a:ext cx="456530" cy="38805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667" b="-12500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966968" y="4797566"/>
              <a:ext cx="457635" cy="3880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209" tIns="31104" rIns="62209" bIns="31104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766120" y="4806411"/>
            <a:ext cx="1832750" cy="3880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209" tIns="31104" rIns="62209" bIns="31104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Fixed Point</a:t>
            </a:r>
          </a:p>
        </p:txBody>
      </p:sp>
      <p:sp>
        <p:nvSpPr>
          <p:cNvPr id="17" name="AutoShape 2"/>
          <p:cNvSpPr>
            <a:spLocks noChangeShapeType="1"/>
          </p:cNvSpPr>
          <p:nvPr/>
        </p:nvSpPr>
        <p:spPr bwMode="auto">
          <a:xfrm flipH="1" flipV="1">
            <a:off x="5825812" y="4590826"/>
            <a:ext cx="124910" cy="392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2411462"/>
            <a:ext cx="4297190" cy="3913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Tx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Tx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>
              <a:buFont typeface="+mj-lt"/>
              <a:buAutoNum type="arabicPeriod"/>
            </a:pPr>
            <a:r>
              <a:rPr lang="en-US" sz="2400" dirty="0"/>
              <a:t>Translate the fixed point to the origin.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/>
              <a:t>Scale the object relative to the coordinate origin using coordinate axes scaling.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/>
              <a:t>Translate the fixed point back to its original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  <p:bldP spid="11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Open Sans Bold" panose="020B0806030504020204" pitchFamily="34" charset="0"/>
                <a:cs typeface="Open Sans Bold" panose="020B0806030504020204" pitchFamily="34" charset="0"/>
              </a:rPr>
              <a:t>3D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come to transformations in </a:t>
            </a:r>
            <a:r>
              <a:rPr lang="en-US" dirty="0" smtClean="0"/>
              <a:t>3D, </a:t>
            </a:r>
            <a:r>
              <a:rPr lang="en-US" dirty="0"/>
              <a:t>where we apply </a:t>
            </a:r>
            <a:r>
              <a:rPr lang="en-US" dirty="0" err="1" smtClean="0"/>
              <a:t>thesame</a:t>
            </a:r>
            <a:r>
              <a:rPr lang="en-US" dirty="0" smtClean="0"/>
              <a:t> </a:t>
            </a:r>
            <a:r>
              <a:rPr lang="en-US" dirty="0"/>
              <a:t>reasoning as in </a:t>
            </a:r>
            <a:r>
              <a:rPr lang="en-US" dirty="0" smtClean="0"/>
              <a:t>2D. </a:t>
            </a:r>
          </a:p>
          <a:p>
            <a:endParaRPr lang="en-US" dirty="0" smtClean="0"/>
          </a:p>
          <a:p>
            <a:r>
              <a:rPr lang="en-US" dirty="0" smtClean="0"/>
              <a:t>Scaling </a:t>
            </a:r>
            <a:r>
              <a:rPr lang="en-US" dirty="0"/>
              <a:t>and translation are </a:t>
            </a:r>
            <a:r>
              <a:rPr lang="en-US" dirty="0" smtClean="0"/>
              <a:t>basically the </a:t>
            </a:r>
            <a:r>
              <a:rPr lang="en-US" dirty="0"/>
              <a:t>same, but where in 2D we rotated a shape about a point, in </a:t>
            </a:r>
            <a:r>
              <a:rPr lang="en-US" dirty="0" smtClean="0"/>
              <a:t>3D rotation,  </a:t>
            </a:r>
            <a:r>
              <a:rPr lang="en-US" dirty="0"/>
              <a:t>we </a:t>
            </a:r>
            <a:r>
              <a:rPr lang="en-US" dirty="0" smtClean="0"/>
              <a:t>rotate an </a:t>
            </a:r>
            <a:r>
              <a:rPr lang="en-US" dirty="0"/>
              <a:t>object about an axis.</a:t>
            </a:r>
          </a:p>
        </p:txBody>
      </p:sp>
    </p:spTree>
    <p:extLst>
      <p:ext uri="{BB962C8B-B14F-4D97-AF65-F5344CB8AC3E}">
        <p14:creationId xmlns:p14="http://schemas.microsoft.com/office/powerpoint/2010/main" val="2750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Matrix equation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Transformations-Reflection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Reflection means mirror image produced when mirror is placed at require position.</a:t>
                </a:r>
              </a:p>
              <a:p>
                <a:pPr lvl="0" algn="just"/>
                <a:r>
                  <a:rPr lang="en-US" dirty="0"/>
                  <a:t>When mirror is placed in XY-plane we obtain coordinates of image by just changing the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coordinate.</a:t>
                </a:r>
              </a:p>
              <a:p>
                <a:pPr lvl="0" algn="just"/>
                <a:r>
                  <a:rPr lang="en-US" dirty="0"/>
                  <a:t>Transformation matrix for reflection about XY-plane is given below,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0" algn="just"/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6600"/>
            <a:ext cx="4038600" cy="2847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124331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http://www.yourarticlelibrary.com</a:t>
            </a:r>
          </a:p>
        </p:txBody>
      </p:sp>
    </p:spTree>
    <p:extLst>
      <p:ext uri="{BB962C8B-B14F-4D97-AF65-F5344CB8AC3E}">
        <p14:creationId xmlns:p14="http://schemas.microsoft.com/office/powerpoint/2010/main" val="7601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Similarly Transformation matrix for reflection about YZ-plane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n-US" dirty="0"/>
                  <a:t>Similarly Transformation matrix for reflection about XZ-plane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Transformations-Shear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Shearing transformation can be used to modify object shapes.</a:t>
                </a:r>
              </a:p>
              <a:p>
                <a:pPr lvl="0" algn="just"/>
                <a:r>
                  <a:rPr lang="en-US" dirty="0"/>
                  <a:t>They are also useful in 3D viewing for obtaining general projection transformations.</a:t>
                </a:r>
              </a:p>
              <a:p>
                <a:pPr lvl="0" algn="just"/>
                <a:r>
                  <a:rPr lang="en-US" dirty="0"/>
                  <a:t>Here we use shear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pPr lvl="0" algn="just"/>
                <a:r>
                  <a:rPr lang="en-US" dirty="0"/>
                  <a:t>Shear matrix for Z-axis is given below,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𝑆𝐻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 result for 3D sh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540979"/>
            <a:ext cx="5025218" cy="24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1" y="6031468"/>
            <a:ext cx="50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http://140.129.20.249/~jmchen/cg</a:t>
            </a:r>
          </a:p>
        </p:txBody>
      </p:sp>
    </p:spTree>
    <p:extLst>
      <p:ext uri="{BB962C8B-B14F-4D97-AF65-F5344CB8AC3E}">
        <p14:creationId xmlns:p14="http://schemas.microsoft.com/office/powerpoint/2010/main" val="21364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Transformations-Shear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Similarly Shear matrix for X-axis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𝑆𝐻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n-US" dirty="0"/>
                  <a:t>Similarly Shear matrix for Y-axis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𝑆𝐻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chemeClr val="accent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421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Similar to 2D translation, which used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matrices, 3D translation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In 3D translation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to be translated by 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to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𝑡𝑦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𝑡𝑧</m:t>
                      </m:r>
                    </m:oMath>
                  </m:oMathPara>
                </a14:m>
                <a:endParaRPr lang="en-US" sz="2400" dirty="0"/>
              </a:p>
              <a:p>
                <a:pPr lvl="0" algn="just"/>
                <a:r>
                  <a:rPr lang="en-US" dirty="0"/>
                  <a:t>Matrix equation,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be 10"/>
          <p:cNvSpPr/>
          <p:nvPr/>
        </p:nvSpPr>
        <p:spPr>
          <a:xfrm>
            <a:off x="6483767" y="4572001"/>
            <a:ext cx="7620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838071" y="4133850"/>
            <a:ext cx="762000" cy="838200"/>
          </a:xfrm>
          <a:prstGeom prst="cub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048500" y="4972050"/>
            <a:ext cx="1359066" cy="44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289884" y="3641558"/>
            <a:ext cx="2597945" cy="2650776"/>
            <a:chOff x="6289884" y="3641558"/>
            <a:chExt cx="2597945" cy="265077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543800" y="3962400"/>
              <a:ext cx="0" cy="129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543800" y="5257800"/>
              <a:ext cx="99060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553200" y="5257800"/>
              <a:ext cx="99060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355805" y="3641558"/>
              <a:ext cx="34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34400" y="5923002"/>
              <a:ext cx="353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9884" y="58351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31367" y="5365539"/>
            <a:ext cx="8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 y, z)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0475" y="5048250"/>
            <a:ext cx="10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(x’, y’, z’)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382000" y="4953000"/>
            <a:ext cx="45719" cy="521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024839" y="5386137"/>
            <a:ext cx="45719" cy="521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705 -0.061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1" grpId="1" animBg="1"/>
      <p:bldP spid="12" grpId="0" animBg="1"/>
      <p:bldP spid="20" grpId="0"/>
      <p:bldP spid="21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Example- 3D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Translate the given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(10, 10, 10)</m:t>
                    </m:r>
                  </m:oMath>
                </a14:m>
                <a:r>
                  <a:rPr lang="en-US" dirty="0"/>
                  <a:t> into 3D space with translation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(10, 20, 5)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Final coordinate after translation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(20, 30, 15)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For 3D rotation we need to pick an axis to rotate about.</a:t>
                </a:r>
              </a:p>
              <a:p>
                <a:r>
                  <a:rPr lang="en-US" dirty="0"/>
                  <a:t>The most common choices are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, 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, it is known as coordinate axis rotation.</a:t>
                </a:r>
              </a:p>
              <a:p>
                <a:r>
                  <a:rPr lang="en-US" dirty="0"/>
                  <a:t>We can also chose other arbitrary axis for rotation.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3D ro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971800"/>
            <a:ext cx="55340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4986" y="6076950"/>
            <a:ext cx="553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http://www.c-jump.com</a:t>
            </a:r>
          </a:p>
        </p:txBody>
      </p:sp>
    </p:spTree>
    <p:extLst>
      <p:ext uri="{BB962C8B-B14F-4D97-AF65-F5344CB8AC3E}">
        <p14:creationId xmlns:p14="http://schemas.microsoft.com/office/powerpoint/2010/main" val="23380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Z-Axis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Two dimension rotation equations can be easily convert into 3D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rotation equations.</a:t>
                </a:r>
              </a:p>
              <a:p>
                <a:pPr lvl="0" algn="just"/>
                <a:r>
                  <a:rPr lang="en-US" dirty="0"/>
                  <a:t>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axis we leave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coordinate unchanged.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:r>
                  <a:rPr lang="en-US" sz="2400" dirty="0"/>
                  <a:t>where Parameter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specify rotation angle.</a:t>
                </a:r>
              </a:p>
              <a:p>
                <a:pPr lvl="0" algn="just"/>
                <a:r>
                  <a:rPr lang="en-US" dirty="0"/>
                  <a:t>Matrix equation is written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099913" y="2209800"/>
            <a:ext cx="2853587" cy="2590800"/>
            <a:chOff x="6099913" y="2286000"/>
            <a:chExt cx="1814727" cy="1797685"/>
          </a:xfrm>
        </p:grpSpPr>
        <p:cxnSp>
          <p:nvCxnSpPr>
            <p:cNvPr id="9" name="AutoShape 13"/>
            <p:cNvCxnSpPr>
              <a:cxnSpLocks noChangeShapeType="1"/>
            </p:cNvCxnSpPr>
            <p:nvPr/>
          </p:nvCxnSpPr>
          <p:spPr bwMode="auto">
            <a:xfrm flipH="1">
              <a:off x="6371590" y="3445510"/>
              <a:ext cx="361950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4"/>
            <p:cNvSpPr/>
            <p:nvPr/>
          </p:nvSpPr>
          <p:spPr>
            <a:xfrm>
              <a:off x="6172200" y="2286000"/>
              <a:ext cx="1742440" cy="1797685"/>
            </a:xfrm>
            <a:prstGeom prst="rect">
              <a:avLst/>
            </a:prstGeom>
            <a:noFill/>
          </p:spPr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6438265" y="3620770"/>
              <a:ext cx="228600" cy="91440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7" name="AutoShape 11"/>
            <p:cNvCxnSpPr>
              <a:cxnSpLocks noChangeShapeType="1"/>
            </p:cNvCxnSpPr>
            <p:nvPr/>
          </p:nvCxnSpPr>
          <p:spPr bwMode="auto">
            <a:xfrm flipV="1">
              <a:off x="6733540" y="2541270"/>
              <a:ext cx="635" cy="904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2"/>
            <p:cNvCxnSpPr>
              <a:cxnSpLocks noChangeShapeType="1"/>
            </p:cNvCxnSpPr>
            <p:nvPr/>
          </p:nvCxnSpPr>
          <p:spPr bwMode="auto">
            <a:xfrm>
              <a:off x="6733540" y="3445510"/>
              <a:ext cx="94297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391400" y="3456305"/>
              <a:ext cx="199390" cy="4559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448424" y="2419302"/>
              <a:ext cx="285115" cy="38866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099913" y="3620770"/>
              <a:ext cx="285115" cy="437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5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X-Axis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Transformation equation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is obtain from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rotation by replacing cyclically as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Rotation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we leave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coordinate unchanged.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400" dirty="0"/>
                  <a:t>where Parameter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specify rotation angle.</a:t>
                </a:r>
              </a:p>
              <a:p>
                <a:pPr lvl="0" algn="just"/>
                <a:r>
                  <a:rPr lang="en-US" dirty="0"/>
                  <a:t>Matrix equation is written as,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nvas 47"/>
          <p:cNvGrpSpPr/>
          <p:nvPr/>
        </p:nvGrpSpPr>
        <p:grpSpPr>
          <a:xfrm>
            <a:off x="6172200" y="2286000"/>
            <a:ext cx="2781300" cy="2514600"/>
            <a:chOff x="0" y="0"/>
            <a:chExt cx="1562100" cy="167386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562100" cy="1673860"/>
            </a:xfrm>
            <a:prstGeom prst="rect">
              <a:avLst/>
            </a:prstGeom>
            <a:noFill/>
          </p:spPr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V="1">
              <a:off x="514350" y="131445"/>
              <a:ext cx="0" cy="904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514350" y="1035685"/>
              <a:ext cx="9429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H="1">
              <a:off x="152400" y="1035685"/>
              <a:ext cx="361950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23963" y="1035367"/>
              <a:ext cx="285750" cy="285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9851" y="145049"/>
              <a:ext cx="285750" cy="285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90500" y="1302385"/>
              <a:ext cx="285750" cy="285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790575" y="914400"/>
              <a:ext cx="90805" cy="241935"/>
            </a:xfrm>
            <a:prstGeom prst="curvedRightArrow">
              <a:avLst>
                <a:gd name="adj1" fmla="val 53287"/>
                <a:gd name="adj2" fmla="val 106573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Y-Axis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Transformation equation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is obtain from equation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rotation by replacing cyclically 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Rotation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r>
                  <a:rPr lang="en-US" dirty="0"/>
                  <a:t> we leave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coordinate unchanged.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𝑧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400" dirty="0"/>
                  <a:t>where Parameter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specify rotation angle.</a:t>
                </a:r>
              </a:p>
              <a:p>
                <a:pPr lvl="0"/>
                <a:r>
                  <a:rPr lang="en-US" dirty="0"/>
                  <a:t>Matrix equation is written as,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nvas 69"/>
          <p:cNvGrpSpPr/>
          <p:nvPr/>
        </p:nvGrpSpPr>
        <p:grpSpPr>
          <a:xfrm>
            <a:off x="6096000" y="2438400"/>
            <a:ext cx="2514600" cy="2286000"/>
            <a:chOff x="0" y="0"/>
            <a:chExt cx="1590675" cy="169291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590675" cy="1692910"/>
            </a:xfrm>
            <a:prstGeom prst="rect">
              <a:avLst/>
            </a:prstGeom>
            <a:noFill/>
          </p:spPr>
        </p:sp>
        <p:cxnSp>
          <p:nvCxnSpPr>
            <p:cNvPr id="6" name="AutoShape 8"/>
            <p:cNvCxnSpPr>
              <a:cxnSpLocks noChangeShapeType="1"/>
            </p:cNvCxnSpPr>
            <p:nvPr/>
          </p:nvCxnSpPr>
          <p:spPr bwMode="auto">
            <a:xfrm flipV="1">
              <a:off x="495936" y="160655"/>
              <a:ext cx="635" cy="904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9"/>
            <p:cNvCxnSpPr>
              <a:cxnSpLocks noChangeShapeType="1"/>
            </p:cNvCxnSpPr>
            <p:nvPr/>
          </p:nvCxnSpPr>
          <p:spPr bwMode="auto">
            <a:xfrm>
              <a:off x="495936" y="1064895"/>
              <a:ext cx="94297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0"/>
            <p:cNvCxnSpPr>
              <a:cxnSpLocks noChangeShapeType="1"/>
            </p:cNvCxnSpPr>
            <p:nvPr/>
          </p:nvCxnSpPr>
          <p:spPr bwMode="auto">
            <a:xfrm flipH="1">
              <a:off x="133986" y="1064895"/>
              <a:ext cx="361950" cy="4654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78611" y="1007300"/>
              <a:ext cx="282863" cy="3439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95955" y="114003"/>
              <a:ext cx="285750" cy="285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2085" y="1325880"/>
              <a:ext cx="323850" cy="3670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381001" y="495300"/>
              <a:ext cx="257175" cy="95250"/>
            </a:xfrm>
            <a:prstGeom prst="curvedDownArrow">
              <a:avLst>
                <a:gd name="adj1" fmla="val 54000"/>
                <a:gd name="adj2" fmla="val 108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8555</TotalTime>
  <Words>4776</Words>
  <Application>Microsoft Office PowerPoint</Application>
  <PresentationFormat>On-screen Show (4:3)</PresentationFormat>
  <Paragraphs>271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 Math</vt:lpstr>
      <vt:lpstr>Open Sans</vt:lpstr>
      <vt:lpstr>Open Sans Bold</vt:lpstr>
      <vt:lpstr>Open Sans Extrabold</vt:lpstr>
      <vt:lpstr>Open Sans Light</vt:lpstr>
      <vt:lpstr>Open Sans Semibold</vt:lpstr>
      <vt:lpstr>Times New Roman</vt:lpstr>
      <vt:lpstr>Wingdings</vt:lpstr>
      <vt:lpstr>Office Theme</vt:lpstr>
      <vt:lpstr>PowerPoint Presentation</vt:lpstr>
      <vt:lpstr>Outline</vt:lpstr>
      <vt:lpstr>3D Transformation</vt:lpstr>
      <vt:lpstr>3D Translation</vt:lpstr>
      <vt:lpstr>Example- 3D Translation</vt:lpstr>
      <vt:lpstr>Rotation</vt:lpstr>
      <vt:lpstr>Z-Axis Rotation</vt:lpstr>
      <vt:lpstr>X-Axis Rotation</vt:lpstr>
      <vt:lpstr>Y-Axis Rotation</vt:lpstr>
      <vt:lpstr>Example- Coordinate Axis Rotation</vt:lpstr>
      <vt:lpstr>General 3D Rotations</vt:lpstr>
      <vt:lpstr>General 3D Rotations</vt:lpstr>
      <vt:lpstr>Contd.</vt:lpstr>
      <vt:lpstr>1. Translate the Object so that the Rotation Axis Passes Through the Coordinate Origin</vt:lpstr>
      <vt:lpstr>2. Rotate the Object so that the Axis of Rotation Coincides with One of the Coordinate Axes</vt:lpstr>
      <vt:lpstr>Contd.</vt:lpstr>
      <vt:lpstr>Contd.</vt:lpstr>
      <vt:lpstr>Contd.</vt:lpstr>
      <vt:lpstr>Contd.</vt:lpstr>
      <vt:lpstr>Contd.</vt:lpstr>
      <vt:lpstr>Contd.</vt:lpstr>
      <vt:lpstr>Contd.</vt:lpstr>
      <vt:lpstr>3. Perform the Specified Rotation About that Coordinate Axis</vt:lpstr>
      <vt:lpstr>4. Apply Inverse Rotations to Bring the Rotation Axis Back to it’s Original Orientation</vt:lpstr>
      <vt:lpstr>5. Apply the Inverse Translation to Bring the Rotation Axis Back to it’s Original Position</vt:lpstr>
      <vt:lpstr>Scaling</vt:lpstr>
      <vt:lpstr>Coordinate Axes Scaling</vt:lpstr>
      <vt:lpstr>Example-Coordinate Axes Scaling</vt:lpstr>
      <vt:lpstr>Fixed Point Scaling</vt:lpstr>
      <vt:lpstr>Contd.</vt:lpstr>
      <vt:lpstr>Other Transformations-Reflection</vt:lpstr>
      <vt:lpstr>Contd.</vt:lpstr>
      <vt:lpstr>Other Transformations-Shear</vt:lpstr>
      <vt:lpstr>Other Transformations-Shear</vt:lpstr>
      <vt:lpstr>Thank You</vt:lpstr>
    </vt:vector>
  </TitlesOfParts>
  <Company>Darshan Institute of Engg. &amp; Tech.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W5 of Computer Engineering (Why, What, When, Where, How)</dc:title>
  <dc:creator>Darshan Institute of Engg. &amp; Tech.</dc:creator>
  <cp:lastModifiedBy>Mr. Abdulle Hassan</cp:lastModifiedBy>
  <cp:revision>1201</cp:revision>
  <dcterms:created xsi:type="dcterms:W3CDTF">2013-05-17T03:00:03Z</dcterms:created>
  <dcterms:modified xsi:type="dcterms:W3CDTF">2024-09-03T08:13:08Z</dcterms:modified>
</cp:coreProperties>
</file>